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88" r:id="rId4"/>
    <p:sldId id="258" r:id="rId5"/>
    <p:sldId id="296" r:id="rId6"/>
    <p:sldId id="334" r:id="rId7"/>
    <p:sldId id="335" r:id="rId8"/>
    <p:sldId id="336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363" r:id="rId17"/>
    <p:sldId id="364" r:id="rId18"/>
    <p:sldId id="365" r:id="rId19"/>
    <p:sldId id="369" r:id="rId20"/>
    <p:sldId id="366" r:id="rId21"/>
    <p:sldId id="368" r:id="rId22"/>
    <p:sldId id="345" r:id="rId23"/>
    <p:sldId id="346" r:id="rId24"/>
    <p:sldId id="347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70" r:id="rId36"/>
    <p:sldId id="372" r:id="rId37"/>
    <p:sldId id="360" r:id="rId38"/>
    <p:sldId id="361" r:id="rId39"/>
    <p:sldId id="362" r:id="rId40"/>
    <p:sldId id="371" r:id="rId41"/>
    <p:sldId id="333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52" autoAdjust="0"/>
    <p:restoredTop sz="94660"/>
  </p:normalViewPr>
  <p:slideViewPr>
    <p:cSldViewPr snapToGrid="0" showGuides="1">
      <p:cViewPr varScale="1">
        <p:scale>
          <a:sx n="125" d="100"/>
          <a:sy n="125" d="100"/>
        </p:scale>
        <p:origin x="408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4042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19C0F-264A-4987-9C17-84CBF686F305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6F2DF-C97A-41BF-8A16-7735D3DE08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919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932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059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55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963" y="188913"/>
            <a:ext cx="11522076" cy="539750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/>
          <a:lstStyle>
            <a:lvl1pPr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685800" indent="-228600">
              <a:lnSpc>
                <a:spcPct val="150000"/>
              </a:lnSpc>
              <a:buFont typeface="Calibri" panose="020F0502020204030204" pitchFamily="34" charset="0"/>
              <a:buChar char="‒"/>
              <a:defRPr sz="2000" b="1"/>
            </a:lvl2pPr>
            <a:lvl3pPr marL="1143000" indent="-228600">
              <a:lnSpc>
                <a:spcPct val="150000"/>
              </a:lnSpc>
              <a:buFont typeface="Calibri" panose="020F0502020204030204" pitchFamily="34" charset="0"/>
              <a:buChar char="‒"/>
              <a:defRPr sz="1800" b="1"/>
            </a:lvl3pPr>
            <a:lvl4pPr>
              <a:lnSpc>
                <a:spcPct val="150000"/>
              </a:lnSpc>
              <a:defRPr sz="1600" b="1"/>
            </a:lvl4pPr>
            <a:lvl5pPr>
              <a:lnSpc>
                <a:spcPct val="150000"/>
              </a:lnSpc>
              <a:defRPr sz="1600" b="1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34963" y="6316842"/>
            <a:ext cx="2743200" cy="344130"/>
          </a:xfrm>
        </p:spPr>
        <p:txBody>
          <a:bodyPr/>
          <a:lstStyle/>
          <a:p>
            <a:fld id="{BCFBA34A-B8D0-4777-9A48-988066B9EA79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16841"/>
            <a:ext cx="4114800" cy="35224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13837" y="6316841"/>
            <a:ext cx="2743200" cy="352247"/>
          </a:xfrm>
        </p:spPr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8032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119" userDrawn="1">
          <p15:clr>
            <a:srgbClr val="FBAE40"/>
          </p15:clr>
        </p15:guide>
        <p15:guide id="4" orient="horz" pos="4201" userDrawn="1">
          <p15:clr>
            <a:srgbClr val="FBAE40"/>
          </p15:clr>
        </p15:guide>
        <p15:guide id="5" orient="horz" pos="459" userDrawn="1">
          <p15:clr>
            <a:srgbClr val="FBAE40"/>
          </p15:clr>
        </p15:guide>
        <p15:guide id="6" orient="horz" pos="572" userDrawn="1">
          <p15:clr>
            <a:srgbClr val="FBAE40"/>
          </p15:clr>
        </p15:guide>
        <p15:guide id="7" orient="horz" pos="397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78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870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093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86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481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15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049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BA34A-B8D0-4777-9A48-988066B9EA79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84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drive.google.com/file/d/1oAUotkxwSaBt25qgUQTc-VhDxW9aNPJn/view?usp=share_link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andb.ai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123.212.153.55:20051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 err="1" smtClean="0">
                <a:latin typeface="+mj-ea"/>
              </a:rPr>
              <a:t>BlockAI</a:t>
            </a:r>
            <a:r>
              <a:rPr lang="ko-KR" altLang="en-US" sz="4800" dirty="0" smtClean="0"/>
              <a:t>로 인공지능 </a:t>
            </a:r>
            <a:r>
              <a:rPr lang="ko-KR" altLang="en-US" sz="4800" dirty="0" err="1" smtClean="0"/>
              <a:t>전문가되기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r>
              <a:rPr lang="en-US" altLang="ko-KR" dirty="0" err="1" smtClean="0"/>
              <a:t>BlockAI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27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데이터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963" y="6422867"/>
            <a:ext cx="11522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https://blockai.kr/guide/data</a:t>
            </a:r>
            <a:endParaRPr lang="ko-KR" altLang="en-US" sz="1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2" y="908049"/>
            <a:ext cx="6736398" cy="56893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64141" y="1920240"/>
            <a:ext cx="5928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데이터 </a:t>
            </a:r>
            <a:r>
              <a:rPr lang="ko-KR" altLang="en-US" sz="2000" dirty="0" err="1" smtClean="0"/>
              <a:t>구분자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: CSV </a:t>
            </a:r>
            <a:r>
              <a:rPr lang="ko-KR" altLang="en-US" sz="2000" dirty="0" smtClean="0"/>
              <a:t>파일에서 데이터를 나누는 기준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6475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데이터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963" y="6422867"/>
            <a:ext cx="11522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https://blockai.kr/guide/data</a:t>
            </a:r>
            <a:endParaRPr lang="ko-KR" altLang="en-US" sz="1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2" y="908049"/>
            <a:ext cx="6736398" cy="56893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64141" y="1920240"/>
            <a:ext cx="5928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데이터 </a:t>
            </a:r>
            <a:r>
              <a:rPr lang="ko-KR" altLang="en-US" sz="2000" dirty="0" err="1" smtClean="0"/>
              <a:t>구분자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: CSV </a:t>
            </a:r>
            <a:r>
              <a:rPr lang="ko-KR" altLang="en-US" sz="2000" dirty="0" smtClean="0"/>
              <a:t>파일에서 데이터를 나누는 기준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5752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908050"/>
            <a:ext cx="9394418" cy="53525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데이터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963" y="6422867"/>
            <a:ext cx="11522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https://blockai.kr/guide/data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33535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데이터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963" y="6422867"/>
            <a:ext cx="11522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https://blockai.kr/guide/data</a:t>
            </a:r>
            <a:endParaRPr lang="ko-KR" altLang="en-US" sz="1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864718"/>
            <a:ext cx="7735147" cy="555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4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963" y="6422867"/>
            <a:ext cx="11522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https://blockai.kr/guide/model</a:t>
            </a:r>
            <a:endParaRPr lang="ko-KR" altLang="en-US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908050"/>
            <a:ext cx="5882957" cy="543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6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963" y="6422867"/>
            <a:ext cx="11522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https://blockai.kr/guide/model-edit</a:t>
            </a:r>
            <a:endParaRPr lang="ko-KR" altLang="en-US" sz="1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893852"/>
            <a:ext cx="6511482" cy="536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2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구성요소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84791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dirty="0" smtClean="0"/>
              <a:t>Dropout</a:t>
            </a:r>
          </a:p>
          <a:p>
            <a:pPr marL="457200" indent="-457200">
              <a:buAutoNum type="arabicPeriod"/>
            </a:pPr>
            <a:r>
              <a:rPr lang="en-US" altLang="ko-KR" dirty="0" smtClean="0"/>
              <a:t>Activation functions</a:t>
            </a:r>
          </a:p>
          <a:p>
            <a:pPr marL="457200" indent="-457200">
              <a:buAutoNum type="arabicPeriod"/>
            </a:pPr>
            <a:r>
              <a:rPr lang="en-US" altLang="ko-KR" dirty="0" smtClean="0"/>
              <a:t>Loss functions</a:t>
            </a:r>
          </a:p>
          <a:p>
            <a:pPr marL="457200" indent="-457200">
              <a:buAutoNum type="arabicPeriod"/>
            </a:pPr>
            <a:r>
              <a:rPr lang="en-US" altLang="ko-KR" dirty="0" smtClean="0"/>
              <a:t>Optimizer</a:t>
            </a:r>
          </a:p>
          <a:p>
            <a:pPr marL="457200" indent="-4572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84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Dropout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963" y="6422867"/>
            <a:ext cx="11522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https://kh-kim.github.io/nlp_with_deep_learning_blog/docs/1-14-regularizations/04-dropout/</a:t>
            </a:r>
            <a:endParaRPr lang="ko-KR" altLang="en-US" sz="1000" b="1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Dropout : </a:t>
            </a:r>
            <a:r>
              <a:rPr lang="ko-KR" altLang="en-US" dirty="0" err="1" smtClean="0"/>
              <a:t>오버피팅을</a:t>
            </a:r>
            <a:r>
              <a:rPr lang="ko-KR" altLang="en-US" dirty="0" smtClean="0"/>
              <a:t> 방지하기위해 일부 노드를 </a:t>
            </a:r>
            <a:r>
              <a:rPr lang="ko-KR" altLang="en-US" dirty="0" err="1" smtClean="0"/>
              <a:t>랜덤하게</a:t>
            </a:r>
            <a:r>
              <a:rPr lang="ko-KR" altLang="en-US" dirty="0" smtClean="0"/>
              <a:t> 배제함 </a:t>
            </a:r>
            <a:endParaRPr lang="en-US" altLang="ko-KR" dirty="0"/>
          </a:p>
        </p:txBody>
      </p:sp>
      <p:pic>
        <p:nvPicPr>
          <p:cNvPr id="1026" name="Picture 2" descr="https://kh-kim.github.io/nlp_with_deep_learning_blog/assets/images/1-14/04-dropout_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35" y="1479377"/>
            <a:ext cx="8726297" cy="482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44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활성화 함수</a:t>
            </a:r>
            <a:r>
              <a:rPr lang="en-US" altLang="ko-KR" dirty="0" smtClean="0"/>
              <a:t>(Activation functions)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963" y="6422867"/>
            <a:ext cx="11522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https://kh-kim.github.io/nlp_with_deep_learning_blog/docs/1-14-regularizations/04-dropout/</a:t>
            </a:r>
            <a:endParaRPr lang="ko-KR" altLang="en-US" sz="1000" b="1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Activation functions : </a:t>
            </a:r>
            <a:r>
              <a:rPr lang="ko-KR" altLang="en-US" dirty="0" err="1" smtClean="0"/>
              <a:t>딥러닝에</a:t>
            </a:r>
            <a:r>
              <a:rPr lang="ko-KR" altLang="en-US" dirty="0" smtClean="0"/>
              <a:t> 비선형 성질을 추가하기 위해 사용됨</a:t>
            </a:r>
            <a:endParaRPr lang="en-US" altLang="ko-KR" dirty="0"/>
          </a:p>
        </p:txBody>
      </p:sp>
      <p:pic>
        <p:nvPicPr>
          <p:cNvPr id="2052" name="Picture 4" descr="https://miro.medium.com/max/875/1*ZafDv3VUm60Eh10OeJu1v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07" y="1602994"/>
            <a:ext cx="83343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1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손실 함수</a:t>
            </a:r>
            <a:r>
              <a:rPr lang="en-US" altLang="ko-KR" dirty="0" smtClean="0"/>
              <a:t>(Loss functions)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963" y="6422867"/>
            <a:ext cx="11522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https://heeya-stupidbutstudying.tistory.com/entry/ML-</a:t>
            </a:r>
            <a:r>
              <a:rPr lang="ko-KR" altLang="en-US" sz="1000" b="1" dirty="0"/>
              <a:t>신경망에서의</a:t>
            </a:r>
            <a:r>
              <a:rPr lang="en-US" altLang="ko-KR" sz="1000" b="1" dirty="0"/>
              <a:t>-Optimizer-</a:t>
            </a:r>
            <a:r>
              <a:rPr lang="ko-KR" altLang="en-US" sz="1000" b="1" dirty="0"/>
              <a:t>역할과</a:t>
            </a:r>
            <a:r>
              <a:rPr lang="en-US" altLang="ko-KR" sz="1000" b="1" dirty="0"/>
              <a:t>-</a:t>
            </a:r>
            <a:r>
              <a:rPr lang="ko-KR" altLang="en-US" sz="1000" b="1" dirty="0"/>
              <a:t>종류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34963" y="908050"/>
                <a:ext cx="11522074" cy="5761037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Loss function : </a:t>
                </a:r>
                <a:r>
                  <a:rPr lang="ko-KR" altLang="en-US" dirty="0" err="1" smtClean="0"/>
                  <a:t>예측값과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실제값의</a:t>
                </a:r>
                <a:r>
                  <a:rPr lang="ko-KR" altLang="en-US" dirty="0" smtClean="0"/>
                  <a:t> 오차를 계산하는 방법</a:t>
                </a:r>
                <a:endParaRPr lang="en-US" altLang="ko-KR" dirty="0" smtClean="0"/>
              </a:p>
              <a:p>
                <a:r>
                  <a:rPr lang="ko-KR" altLang="en-US" dirty="0" smtClean="0"/>
                  <a:t>분류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Cross Entropy Loss : </a:t>
                </a:r>
                <a:r>
                  <a:rPr lang="ko-KR" altLang="en-US" dirty="0" smtClean="0"/>
                  <a:t>예측 결과를 </a:t>
                </a:r>
                <a:r>
                  <a:rPr lang="ko-KR" altLang="en-US" dirty="0" err="1" smtClean="0"/>
                  <a:t>확률값으로</a:t>
                </a:r>
                <a:r>
                  <a:rPr lang="ko-KR" altLang="en-US" dirty="0" smtClean="0"/>
                  <a:t> 변경하여 계산함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457200" lvl="1" indent="0">
                  <a:buNone/>
                </a:pPr>
                <a:endParaRPr lang="en-US" altLang="ko-KR" dirty="0" smtClean="0"/>
              </a:p>
              <a:p>
                <a:r>
                  <a:rPr lang="ko-KR" altLang="en-US" dirty="0" smtClean="0"/>
                  <a:t>회귀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MAE(Mean Absolute Error) : |</a:t>
                </a:r>
                <a:r>
                  <a:rPr lang="ko-KR" altLang="en-US" dirty="0" err="1" smtClean="0"/>
                  <a:t>예측값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– </a:t>
                </a:r>
                <a:r>
                  <a:rPr lang="ko-KR" altLang="en-US" dirty="0" err="1" smtClean="0"/>
                  <a:t>실제값</a:t>
                </a:r>
                <a:r>
                  <a:rPr lang="en-US" altLang="ko-KR" dirty="0" smtClean="0"/>
                  <a:t>| </a:t>
                </a:r>
                <a:r>
                  <a:rPr lang="ko-KR" altLang="en-US" dirty="0" smtClean="0"/>
                  <a:t>의 평균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MSE(Mean Squared Error)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예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측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실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제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의 평균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RMSE(Mean </a:t>
                </a:r>
                <a:r>
                  <a:rPr lang="en-US" altLang="ko-KR" dirty="0"/>
                  <a:t>Squared Error) 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예측값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실제값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ko-KR" altLang="en-US" dirty="0" smtClean="0"/>
                  <a:t>의 평균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963" y="908050"/>
                <a:ext cx="11522074" cy="5761037"/>
              </a:xfrm>
              <a:blipFill>
                <a:blip r:embed="rId2"/>
                <a:stretch>
                  <a:fillRect l="-741" t="-13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https://miro.medium.com/max/875/0*BxYO1LbZ40uuU2nG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23" y="2235886"/>
            <a:ext cx="6465698" cy="177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13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BlockAI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err="1" smtClean="0"/>
              <a:t>파이토치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라이트닝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 err="1" smtClean="0"/>
              <a:t>BlockAI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가이드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err="1" smtClean="0"/>
              <a:t>딥러닝</a:t>
            </a:r>
            <a:r>
              <a:rPr lang="ko-KR" altLang="en-US" dirty="0" smtClean="0"/>
              <a:t> 구성요소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 smtClean="0"/>
              <a:t>MNIST </a:t>
            </a:r>
            <a:r>
              <a:rPr lang="ko-KR" altLang="en-US" dirty="0" smtClean="0"/>
              <a:t>실습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9082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옵티마이저</a:t>
            </a:r>
            <a:r>
              <a:rPr lang="en-US" altLang="ko-KR" dirty="0" smtClean="0"/>
              <a:t>(Optimizer)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963" y="6422867"/>
            <a:ext cx="11522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https://heeya-stupidbutstudying.tistory.com/entry/ML-</a:t>
            </a:r>
            <a:r>
              <a:rPr lang="ko-KR" altLang="en-US" sz="1000" b="1" dirty="0"/>
              <a:t>신경망에서의</a:t>
            </a:r>
            <a:r>
              <a:rPr lang="en-US" altLang="ko-KR" sz="1000" b="1" dirty="0"/>
              <a:t>-Optimizer-</a:t>
            </a:r>
            <a:r>
              <a:rPr lang="ko-KR" altLang="en-US" sz="1000" b="1" dirty="0"/>
              <a:t>역할과</a:t>
            </a:r>
            <a:r>
              <a:rPr lang="en-US" altLang="ko-KR" sz="1000" b="1" dirty="0"/>
              <a:t>-</a:t>
            </a:r>
            <a:r>
              <a:rPr lang="ko-KR" altLang="en-US" sz="1000" b="1" dirty="0"/>
              <a:t>종류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Optimizer(</a:t>
            </a:r>
            <a:r>
              <a:rPr lang="ko-KR" altLang="en-US" dirty="0" err="1" smtClean="0"/>
              <a:t>옵티마이저</a:t>
            </a:r>
            <a:r>
              <a:rPr lang="en-US" altLang="ko-KR" dirty="0" smtClean="0"/>
              <a:t>) : loss</a:t>
            </a:r>
            <a:r>
              <a:rPr lang="ko-KR" altLang="en-US" dirty="0" smtClean="0"/>
              <a:t>가 줄어드는 방향으로 학습하는 전략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pic>
        <p:nvPicPr>
          <p:cNvPr id="3074" name="Picture 2" descr="https://blog.kakaocdn.net/dn/4UH6i/btrgcBrV3jU/ydgDMovBkv2r3qRTMnJSJK/im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71" y="1616075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42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옵티마이저</a:t>
            </a:r>
            <a:r>
              <a:rPr lang="en-US" altLang="ko-KR" dirty="0" smtClean="0"/>
              <a:t>(Optimizer)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963" y="6422867"/>
            <a:ext cx="11522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https://heeya-stupidbutstudying.tistory.com/entry/ML-</a:t>
            </a:r>
            <a:r>
              <a:rPr lang="ko-KR" altLang="en-US" sz="1000" b="1" dirty="0"/>
              <a:t>신경망에서의</a:t>
            </a:r>
            <a:r>
              <a:rPr lang="en-US" altLang="ko-KR" sz="1000" b="1" dirty="0"/>
              <a:t>-Optimizer-</a:t>
            </a:r>
            <a:r>
              <a:rPr lang="ko-KR" altLang="en-US" sz="1000" b="1" dirty="0"/>
              <a:t>역할과</a:t>
            </a:r>
            <a:r>
              <a:rPr lang="en-US" altLang="ko-KR" sz="1000" b="1" dirty="0"/>
              <a:t>-</a:t>
            </a:r>
            <a:r>
              <a:rPr lang="ko-KR" altLang="en-US" sz="1000" b="1" dirty="0"/>
              <a:t>종류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Learning Rate(</a:t>
            </a:r>
            <a:r>
              <a:rPr lang="ko-KR" altLang="en-US" dirty="0" err="1" smtClean="0"/>
              <a:t>학습률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lr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한 번에 얼마나 </a:t>
            </a:r>
            <a:r>
              <a:rPr lang="en-US" altLang="ko-KR" dirty="0" smtClean="0"/>
              <a:t>loss</a:t>
            </a:r>
            <a:r>
              <a:rPr lang="ko-KR" altLang="en-US" dirty="0" smtClean="0"/>
              <a:t>를 반영할 것인가</a:t>
            </a:r>
            <a:endParaRPr lang="en-US" altLang="ko-KR" dirty="0"/>
          </a:p>
        </p:txBody>
      </p:sp>
      <p:pic>
        <p:nvPicPr>
          <p:cNvPr id="4098" name="Picture 2" descr="https://blog.kakaocdn.net/dn/ngtP9/btrgdDQd5Ij/Vy4LFUMuoMAVhwfiXvfKo0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76" y="1372901"/>
            <a:ext cx="8766914" cy="301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blog.kakaocdn.net/dn/bukdTF/btrgdHrO6Hr/lfoBVYdReJrCU40ro3hWJ0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59" y="4204577"/>
            <a:ext cx="4145428" cy="256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8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MNIST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altLang="ko-KR" dirty="0" smtClean="0"/>
              <a:t>MNIST </a:t>
            </a:r>
            <a:r>
              <a:rPr lang="ko-KR" altLang="en-US" dirty="0" smtClean="0"/>
              <a:t>데이터</a:t>
            </a: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en-US" altLang="ko-KR" dirty="0" smtClean="0"/>
              <a:t>MNIST</a:t>
            </a:r>
            <a:r>
              <a:rPr lang="ko-KR" altLang="en-US" dirty="0" smtClean="0"/>
              <a:t>용 </a:t>
            </a:r>
            <a:r>
              <a:rPr lang="en-US" altLang="ko-KR" dirty="0" smtClean="0"/>
              <a:t>DNN </a:t>
            </a:r>
            <a:r>
              <a:rPr lang="ko-KR" altLang="en-US" dirty="0" smtClean="0"/>
              <a:t>모델 구현</a:t>
            </a: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ko-KR" altLang="en-US" dirty="0" smtClean="0"/>
              <a:t>모델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642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MNIST </a:t>
            </a:r>
            <a:r>
              <a:rPr lang="ko-KR" altLang="en-US" dirty="0" smtClean="0"/>
              <a:t>데이터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963" y="6422867"/>
            <a:ext cx="11522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http://yann.lecun.com/exdb/mnist/</a:t>
            </a:r>
            <a:endParaRPr lang="ko-KR" altLang="en-US" sz="1000" b="1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손글씨</a:t>
            </a:r>
            <a:r>
              <a:rPr lang="ko-KR" altLang="en-US" dirty="0" smtClean="0"/>
              <a:t> 숫자 데이터</a:t>
            </a:r>
            <a:endParaRPr lang="en-US" altLang="ko-KR" dirty="0" smtClean="0"/>
          </a:p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입문용으로 많이 활용됨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다운로드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drive.google.com/file/d/1oAUotkxwSaBt25qgUQTc-VhDxW9aNPJn/view?usp=share_link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2050" name="Picture 2" descr="MNIST Dataset | Papers With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3049587"/>
            <a:ext cx="5657850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76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MNIST</a:t>
            </a:r>
            <a:r>
              <a:rPr lang="ko-KR" altLang="en-US" dirty="0"/>
              <a:t>용 </a:t>
            </a:r>
            <a:r>
              <a:rPr lang="en-US" altLang="ko-KR" dirty="0"/>
              <a:t>DNN </a:t>
            </a:r>
            <a:r>
              <a:rPr lang="ko-KR" altLang="en-US" dirty="0"/>
              <a:t>모델 구현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334963" y="6422867"/>
            <a:ext cx="11522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https://blockai.kr/GGoMa/MNIST</a:t>
            </a:r>
            <a:endParaRPr lang="ko-KR" altLang="en-US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713693"/>
            <a:ext cx="6080630" cy="572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8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MNIST</a:t>
            </a:r>
            <a:r>
              <a:rPr lang="ko-KR" altLang="en-US" dirty="0"/>
              <a:t>용 </a:t>
            </a:r>
            <a:r>
              <a:rPr lang="en-US" altLang="ko-KR" dirty="0"/>
              <a:t>DNN </a:t>
            </a:r>
            <a:r>
              <a:rPr lang="ko-KR" altLang="en-US" dirty="0"/>
              <a:t>모델 구현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4963" y="6422867"/>
            <a:ext cx="11522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https://blockai.kr/GGoMa/MNIST</a:t>
            </a:r>
            <a:endParaRPr lang="ko-KR" altLang="en-US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694807"/>
            <a:ext cx="11536902" cy="561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2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MNIST</a:t>
            </a:r>
            <a:r>
              <a:rPr lang="ko-KR" altLang="en-US" dirty="0"/>
              <a:t>용 </a:t>
            </a:r>
            <a:r>
              <a:rPr lang="en-US" altLang="ko-KR" dirty="0"/>
              <a:t>DNN </a:t>
            </a:r>
            <a:r>
              <a:rPr lang="ko-KR" altLang="en-US" dirty="0"/>
              <a:t>모델 구현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4963" y="6422867"/>
            <a:ext cx="11522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https://blockai.kr/GGoMa/MNIST</a:t>
            </a:r>
            <a:endParaRPr lang="ko-KR" altLang="en-US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72268"/>
          <a:stretch/>
        </p:blipFill>
        <p:spPr>
          <a:xfrm>
            <a:off x="9393936" y="1158069"/>
            <a:ext cx="2178898" cy="3932261"/>
          </a:xfrm>
          <a:prstGeom prst="rect">
            <a:avLst/>
          </a:prstGeom>
        </p:spPr>
      </p:pic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.zip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.pip </a:t>
            </a:r>
            <a:r>
              <a:rPr lang="ko-KR" altLang="en-US" dirty="0" smtClean="0"/>
              <a:t>다운로드 </a:t>
            </a:r>
            <a:r>
              <a:rPr lang="en-US" altLang="ko-KR" dirty="0" smtClean="0">
                <a:sym typeface="Wingdings" panose="05000000000000000000" pitchFamily="2" charset="2"/>
              </a:rPr>
              <a:t> requirements.txt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파이참</a:t>
            </a:r>
            <a:r>
              <a:rPr lang="ko-KR" altLang="en-US" dirty="0" smtClean="0">
                <a:sym typeface="Wingdings" panose="05000000000000000000" pitchFamily="2" charset="2"/>
              </a:rPr>
              <a:t> 프로젝트 생성 및 패키지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라이브러리 및 프레임워크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 설치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데이터 폴더에 데이터 추가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97" y="2382678"/>
            <a:ext cx="8625736" cy="221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0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MNIST</a:t>
            </a:r>
            <a:r>
              <a:rPr lang="ko-KR" altLang="en-US" dirty="0"/>
              <a:t>용 </a:t>
            </a:r>
            <a:r>
              <a:rPr lang="en-US" altLang="ko-KR" dirty="0"/>
              <a:t>DNN </a:t>
            </a:r>
            <a:r>
              <a:rPr lang="ko-KR" altLang="en-US" dirty="0"/>
              <a:t>모델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- __main__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963" y="6422867"/>
            <a:ext cx="11522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https://blockai.kr/GGoMa/MNIST</a:t>
            </a:r>
            <a:endParaRPr lang="ko-KR" altLang="en-US" sz="1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908050"/>
            <a:ext cx="8024555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0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MNIST</a:t>
            </a:r>
            <a:r>
              <a:rPr lang="ko-KR" altLang="en-US" dirty="0"/>
              <a:t>용 </a:t>
            </a:r>
            <a:r>
              <a:rPr lang="en-US" altLang="ko-KR" dirty="0"/>
              <a:t>DNN </a:t>
            </a:r>
            <a:r>
              <a:rPr lang="ko-KR" altLang="en-US" dirty="0"/>
              <a:t>모델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- Dataset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963" y="6422867"/>
            <a:ext cx="11522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https://blockai.kr/GGoMa/MNIST</a:t>
            </a:r>
            <a:endParaRPr lang="ko-KR" altLang="en-US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908050"/>
            <a:ext cx="8420830" cy="44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7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MNIST</a:t>
            </a:r>
            <a:r>
              <a:rPr lang="ko-KR" altLang="en-US" dirty="0"/>
              <a:t>용 </a:t>
            </a:r>
            <a:r>
              <a:rPr lang="en-US" altLang="ko-KR" dirty="0"/>
              <a:t>DNN </a:t>
            </a:r>
            <a:r>
              <a:rPr lang="ko-KR" altLang="en-US" dirty="0"/>
              <a:t>모델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Dataloader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963" y="6422867"/>
            <a:ext cx="11522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https://blockai.kr/GGoMa/MNIST</a:t>
            </a:r>
            <a:endParaRPr lang="ko-KR" altLang="en-US" sz="1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2" y="728662"/>
            <a:ext cx="7693469" cy="55873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8848" y="3608832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이미지를 읽어서 변수에 담는 부분</a:t>
            </a:r>
            <a:endParaRPr lang="ko-KR" altLang="en-US" b="1"/>
          </a:p>
        </p:txBody>
      </p:sp>
      <p:cxnSp>
        <p:nvCxnSpPr>
          <p:cNvPr id="9" name="꺾인 연결선 8"/>
          <p:cNvCxnSpPr>
            <a:endCxn id="6" idx="1"/>
          </p:cNvCxnSpPr>
          <p:nvPr/>
        </p:nvCxnSpPr>
        <p:spPr>
          <a:xfrm>
            <a:off x="3291840" y="3608831"/>
            <a:ext cx="5017008" cy="18466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endCxn id="6" idx="1"/>
          </p:cNvCxnSpPr>
          <p:nvPr/>
        </p:nvCxnSpPr>
        <p:spPr>
          <a:xfrm flipV="1">
            <a:off x="2926080" y="3793498"/>
            <a:ext cx="5382768" cy="184666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57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파이토치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라이트닝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 err="1" smtClean="0"/>
              <a:t>파이토치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라이트닝</a:t>
            </a: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ko-KR" altLang="en-US" dirty="0" smtClean="0"/>
              <a:t>코드 템플릿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640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2" y="908050"/>
            <a:ext cx="4048061" cy="575951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MNIST</a:t>
            </a:r>
            <a:r>
              <a:rPr lang="ko-KR" altLang="en-US" dirty="0"/>
              <a:t>용 </a:t>
            </a:r>
            <a:r>
              <a:rPr lang="en-US" altLang="ko-KR" dirty="0"/>
              <a:t>DNN </a:t>
            </a:r>
            <a:r>
              <a:rPr lang="ko-KR" altLang="en-US" dirty="0"/>
              <a:t>모델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- Model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963" y="6422867"/>
            <a:ext cx="11522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https://blockai.kr/GGoMa/MNIST</a:t>
            </a:r>
            <a:endParaRPr lang="ko-KR" altLang="en-US" sz="1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004048" y="2159183"/>
            <a:ext cx="308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모델을 구성할 레이어를 생성함</a:t>
            </a:r>
            <a:endParaRPr lang="ko-KR" altLang="en-US" b="1" dirty="0"/>
          </a:p>
        </p:txBody>
      </p:sp>
      <p:cxnSp>
        <p:nvCxnSpPr>
          <p:cNvPr id="9" name="꺾인 연결선 8"/>
          <p:cNvCxnSpPr>
            <a:stCxn id="15" idx="3"/>
            <a:endCxn id="6" idx="1"/>
          </p:cNvCxnSpPr>
          <p:nvPr/>
        </p:nvCxnSpPr>
        <p:spPr>
          <a:xfrm>
            <a:off x="4285488" y="1758696"/>
            <a:ext cx="3718560" cy="58515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17" idx="3"/>
            <a:endCxn id="11" idx="1"/>
          </p:cNvCxnSpPr>
          <p:nvPr/>
        </p:nvCxnSpPr>
        <p:spPr>
          <a:xfrm>
            <a:off x="4270248" y="3265577"/>
            <a:ext cx="3337560" cy="9309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07808" y="3174004"/>
            <a:ext cx="419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데이터를 받아서 레이어를 순서대로 통과함</a:t>
            </a:r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640080" y="1042416"/>
            <a:ext cx="3645408" cy="1432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4840" y="2549297"/>
            <a:ext cx="3645408" cy="1432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175248" y="3959035"/>
            <a:ext cx="4139184" cy="2203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*_step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560126" y="3959034"/>
            <a:ext cx="1462643" cy="2203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*_dataset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570639" y="4509753"/>
            <a:ext cx="1348402" cy="10911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forward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428945" y="4803440"/>
            <a:ext cx="761130" cy="50381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Data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/>
          <p:cNvCxnSpPr>
            <a:stCxn id="22" idx="3"/>
            <a:endCxn id="21" idx="1"/>
          </p:cNvCxnSpPr>
          <p:nvPr/>
        </p:nvCxnSpPr>
        <p:spPr>
          <a:xfrm>
            <a:off x="7190075" y="5055345"/>
            <a:ext cx="38056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1" idx="3"/>
            <a:endCxn id="25" idx="1"/>
          </p:cNvCxnSpPr>
          <p:nvPr/>
        </p:nvCxnSpPr>
        <p:spPr>
          <a:xfrm>
            <a:off x="8919041" y="5055345"/>
            <a:ext cx="38056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9299605" y="4803440"/>
            <a:ext cx="761130" cy="5038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Loss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6" name="꺾인 연결선 25"/>
          <p:cNvCxnSpPr>
            <a:stCxn id="25" idx="2"/>
            <a:endCxn id="21" idx="2"/>
          </p:cNvCxnSpPr>
          <p:nvPr/>
        </p:nvCxnSpPr>
        <p:spPr>
          <a:xfrm rot="5400000">
            <a:off x="8815662" y="4736428"/>
            <a:ext cx="293687" cy="1435330"/>
          </a:xfrm>
          <a:prstGeom prst="bentConnector3">
            <a:avLst>
              <a:gd name="adj1" fmla="val 17783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809510" y="5608741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반복학습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8" name="직선 화살표 연결선 27"/>
          <p:cNvCxnSpPr>
            <a:stCxn id="20" idx="3"/>
            <a:endCxn id="22" idx="1"/>
          </p:cNvCxnSpPr>
          <p:nvPr/>
        </p:nvCxnSpPr>
        <p:spPr>
          <a:xfrm flipV="1">
            <a:off x="6022769" y="5055345"/>
            <a:ext cx="406176" cy="55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2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MNIST</a:t>
            </a:r>
            <a:r>
              <a:rPr lang="ko-KR" altLang="en-US" dirty="0"/>
              <a:t>용 </a:t>
            </a:r>
            <a:r>
              <a:rPr lang="en-US" altLang="ko-KR" dirty="0"/>
              <a:t>DNN </a:t>
            </a:r>
            <a:r>
              <a:rPr lang="ko-KR" altLang="en-US" dirty="0"/>
              <a:t>모델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WandB</a:t>
            </a:r>
            <a:r>
              <a:rPr lang="en-US" altLang="ko-KR" dirty="0" smtClean="0"/>
              <a:t> logger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963" y="6422867"/>
            <a:ext cx="11522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https://blockai.kr/GGoMa/MNIST</a:t>
            </a:r>
            <a:endParaRPr lang="ko-KR" altLang="en-US" sz="1000" b="1" dirty="0"/>
          </a:p>
        </p:txBody>
      </p: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학습 중 필요한 정보를 자동으로 수집하고 모아서 보여주는 라이브러리</a:t>
            </a:r>
            <a:endParaRPr lang="en-US" altLang="ko-KR" dirty="0" smtClean="0"/>
          </a:p>
          <a:p>
            <a:r>
              <a:rPr lang="en-US" altLang="ko-KR" dirty="0">
                <a:hlinkClick r:id="rId2"/>
              </a:rPr>
              <a:t>https://wandb.ai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smtClean="0"/>
              <a:t>회원가입</a:t>
            </a:r>
            <a:endParaRPr lang="en-US" altLang="ko-KR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95" y="2106326"/>
            <a:ext cx="8422136" cy="404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9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MNIST</a:t>
            </a:r>
            <a:r>
              <a:rPr lang="ko-KR" altLang="en-US" dirty="0"/>
              <a:t>용 </a:t>
            </a:r>
            <a:r>
              <a:rPr lang="en-US" altLang="ko-KR" dirty="0"/>
              <a:t>DNN </a:t>
            </a:r>
            <a:r>
              <a:rPr lang="ko-KR" altLang="en-US" dirty="0"/>
              <a:t>모델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WandB</a:t>
            </a:r>
            <a:r>
              <a:rPr lang="en-US" altLang="ko-KR" dirty="0" smtClean="0"/>
              <a:t> logger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963" y="6422867"/>
            <a:ext cx="11522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https://blockai.kr/GGoMa/MNIST</a:t>
            </a:r>
            <a:endParaRPr lang="ko-KR" altLang="en-US" sz="1000" b="1" dirty="0"/>
          </a:p>
        </p:txBody>
      </p: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프로젝트 생성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59" y="1429574"/>
            <a:ext cx="8018106" cy="399885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23659" y="2694183"/>
            <a:ext cx="1022261" cy="2189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MNIST</a:t>
            </a:r>
            <a:r>
              <a:rPr lang="ko-KR" altLang="en-US" dirty="0"/>
              <a:t>용 </a:t>
            </a:r>
            <a:r>
              <a:rPr lang="en-US" altLang="ko-KR" dirty="0"/>
              <a:t>DNN </a:t>
            </a:r>
            <a:r>
              <a:rPr lang="ko-KR" altLang="en-US" dirty="0"/>
              <a:t>모델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WandB</a:t>
            </a:r>
            <a:r>
              <a:rPr lang="en-US" altLang="ko-KR" dirty="0" smtClean="0"/>
              <a:t> logger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963" y="6422867"/>
            <a:ext cx="11522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https://blockai.kr/GGoMa/MNIST</a:t>
            </a:r>
            <a:endParaRPr lang="ko-KR" altLang="en-US" sz="1000" b="1" dirty="0"/>
          </a:p>
        </p:txBody>
      </p: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>
            <a:normAutofit/>
          </a:bodyPr>
          <a:lstStyle/>
          <a:p>
            <a:r>
              <a:rPr lang="en-US" altLang="ko-KR" dirty="0" err="1" smtClean="0"/>
              <a:t>wandb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 설치</a:t>
            </a:r>
            <a:r>
              <a:rPr lang="en-US" altLang="ko-KR" dirty="0" smtClean="0"/>
              <a:t>(requirements.txt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wandb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) </a:t>
            </a:r>
            <a:r>
              <a:rPr lang="ko-KR" altLang="en-US" dirty="0" smtClean="0"/>
              <a:t>및 로그인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1290249"/>
            <a:ext cx="6404712" cy="501847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567543" y="6089780"/>
            <a:ext cx="416767" cy="2189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98107" y="5016759"/>
            <a:ext cx="2985796" cy="2189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432179" y="5235703"/>
            <a:ext cx="1119673" cy="179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83429" y="5390879"/>
            <a:ext cx="1048139" cy="1292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45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MNIST</a:t>
            </a:r>
            <a:r>
              <a:rPr lang="ko-KR" altLang="en-US" dirty="0"/>
              <a:t>용 </a:t>
            </a:r>
            <a:r>
              <a:rPr lang="en-US" altLang="ko-KR" dirty="0"/>
              <a:t>DNN </a:t>
            </a:r>
            <a:r>
              <a:rPr lang="ko-KR" altLang="en-US" dirty="0"/>
              <a:t>모델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WandB</a:t>
            </a:r>
            <a:r>
              <a:rPr lang="en-US" altLang="ko-KR" dirty="0" smtClean="0"/>
              <a:t> logger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963" y="6422867"/>
            <a:ext cx="11522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https://blockai.kr/GGoMa/MNIST</a:t>
            </a:r>
            <a:endParaRPr lang="ko-KR" altLang="en-US" sz="1000" b="1" dirty="0"/>
          </a:p>
        </p:txBody>
      </p: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>
            <a:normAutofit/>
          </a:bodyPr>
          <a:lstStyle/>
          <a:p>
            <a:r>
              <a:rPr lang="en-US" altLang="ko-KR" dirty="0" err="1" smtClean="0"/>
              <a:t>wandb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 설치</a:t>
            </a:r>
            <a:r>
              <a:rPr lang="en-US" altLang="ko-KR" dirty="0" smtClean="0"/>
              <a:t>(requirements.txt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wandb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코드 추가 및 연결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41" y="2009279"/>
            <a:ext cx="10135478" cy="26443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46550" y="2469252"/>
            <a:ext cx="7418458" cy="426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46550" y="3509965"/>
            <a:ext cx="9948298" cy="232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H="1" flipV="1">
            <a:off x="2700528" y="3742945"/>
            <a:ext cx="6096" cy="14447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2416" y="5194212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CPU </a:t>
            </a:r>
            <a:r>
              <a:rPr lang="ko-KR" altLang="en-US" dirty="0" smtClean="0"/>
              <a:t>환경에서는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바꿔줘야함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03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MNIST</a:t>
            </a:r>
            <a:r>
              <a:rPr lang="ko-KR" altLang="en-US" dirty="0"/>
              <a:t>용 </a:t>
            </a:r>
            <a:r>
              <a:rPr lang="en-US" altLang="ko-KR" dirty="0"/>
              <a:t>DNN </a:t>
            </a:r>
            <a:r>
              <a:rPr lang="ko-KR" altLang="en-US" dirty="0"/>
              <a:t>모델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성능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정확도</a:t>
            </a:r>
            <a:r>
              <a:rPr lang="en-US" altLang="ko-KR" dirty="0" smtClean="0"/>
              <a:t>) </a:t>
            </a:r>
            <a:r>
              <a:rPr lang="ko-KR" altLang="en-US" dirty="0" smtClean="0"/>
              <a:t>기록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963" y="6422867"/>
            <a:ext cx="11522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https://blockai.kr/GGoMa/MNIST</a:t>
            </a:r>
            <a:endParaRPr lang="ko-KR" altLang="en-US" sz="1000" b="1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self.accuracy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torchmetrics.Accuracy</a:t>
            </a:r>
            <a:r>
              <a:rPr lang="en-US" altLang="ko-KR" sz="2000" dirty="0"/>
              <a:t>(task='multiclass', </a:t>
            </a:r>
            <a:r>
              <a:rPr lang="en-US" altLang="ko-KR" sz="2000" dirty="0" err="1"/>
              <a:t>num_classes</a:t>
            </a:r>
            <a:r>
              <a:rPr lang="en-US" altLang="ko-KR" sz="2000" dirty="0"/>
              <a:t>=10)</a:t>
            </a:r>
          </a:p>
          <a:p>
            <a:endParaRPr lang="en-US" altLang="ko-KR" sz="2000" dirty="0"/>
          </a:p>
          <a:p>
            <a:r>
              <a:rPr lang="en-US" altLang="ko-KR" sz="2000" dirty="0" err="1"/>
              <a:t>acc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self.accuracy</a:t>
            </a:r>
            <a:r>
              <a:rPr lang="en-US" altLang="ko-KR" sz="2000" dirty="0"/>
              <a:t>(logits, </a:t>
            </a:r>
            <a:r>
              <a:rPr lang="en-US" altLang="ko-KR" sz="2000" dirty="0" err="1"/>
              <a:t>y.long</a:t>
            </a:r>
            <a:r>
              <a:rPr lang="en-US" altLang="ko-KR" sz="2000" dirty="0"/>
              <a:t>().squeeze())</a:t>
            </a:r>
          </a:p>
          <a:p>
            <a:endParaRPr lang="en-US" altLang="ko-KR" sz="2000" dirty="0"/>
          </a:p>
          <a:p>
            <a:r>
              <a:rPr lang="en-US" altLang="ko-KR" sz="2000" dirty="0"/>
              <a:t>self.log("</a:t>
            </a:r>
            <a:r>
              <a:rPr lang="en-US" altLang="ko-KR" sz="2000" dirty="0" err="1"/>
              <a:t>train_acc</a:t>
            </a:r>
            <a:r>
              <a:rPr lang="en-US" altLang="ko-KR" sz="2000" dirty="0"/>
              <a:t>", </a:t>
            </a:r>
            <a:r>
              <a:rPr lang="en-US" altLang="ko-KR" sz="2000" dirty="0" err="1"/>
              <a:t>acc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self.log(“</a:t>
            </a:r>
            <a:r>
              <a:rPr lang="en-US" altLang="ko-KR" sz="2000" dirty="0" err="1"/>
              <a:t>val_acc</a:t>
            </a:r>
            <a:r>
              <a:rPr lang="en-US" altLang="ko-KR" sz="2000" dirty="0"/>
              <a:t>", </a:t>
            </a:r>
            <a:r>
              <a:rPr lang="en-US" altLang="ko-KR" sz="2000" dirty="0" err="1"/>
              <a:t>acc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self.log("</a:t>
            </a:r>
            <a:r>
              <a:rPr lang="en-US" altLang="ko-KR" sz="2000" dirty="0" err="1"/>
              <a:t>test_acc</a:t>
            </a:r>
            <a:r>
              <a:rPr lang="en-US" altLang="ko-KR" sz="2000" dirty="0"/>
              <a:t>", </a:t>
            </a:r>
            <a:r>
              <a:rPr lang="en-US" altLang="ko-KR" sz="2000" dirty="0" err="1"/>
              <a:t>acc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37658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MNIST</a:t>
            </a:r>
            <a:r>
              <a:rPr lang="ko-KR" altLang="en-US" dirty="0"/>
              <a:t>용 </a:t>
            </a:r>
            <a:r>
              <a:rPr lang="en-US" altLang="ko-KR" dirty="0"/>
              <a:t>DNN </a:t>
            </a:r>
            <a:r>
              <a:rPr lang="ko-KR" altLang="en-US" dirty="0"/>
              <a:t>모델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성능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정확도</a:t>
            </a:r>
            <a:r>
              <a:rPr lang="en-US" altLang="ko-KR" dirty="0" smtClean="0"/>
              <a:t>) </a:t>
            </a:r>
            <a:r>
              <a:rPr lang="ko-KR" altLang="en-US" dirty="0" smtClean="0"/>
              <a:t>기록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963" y="6422867"/>
            <a:ext cx="11522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https://blockai.kr/GGoMa/MNIST</a:t>
            </a:r>
            <a:endParaRPr lang="ko-KR" altLang="en-US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728663"/>
            <a:ext cx="4694237" cy="593760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128134" y="2331907"/>
            <a:ext cx="3901066" cy="173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28134" y="4472522"/>
            <a:ext cx="2620906" cy="471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70806" y="5917326"/>
            <a:ext cx="2620906" cy="471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5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MNIST</a:t>
            </a:r>
            <a:r>
              <a:rPr lang="ko-KR" altLang="en-US" dirty="0"/>
              <a:t>용 </a:t>
            </a:r>
            <a:r>
              <a:rPr lang="en-US" altLang="ko-KR" dirty="0"/>
              <a:t>DNN </a:t>
            </a:r>
            <a:r>
              <a:rPr lang="ko-KR" altLang="en-US" dirty="0"/>
              <a:t>모델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963" y="6422867"/>
            <a:ext cx="11522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https://blockai.kr/GGoMa/MNIST</a:t>
            </a:r>
            <a:endParaRPr lang="ko-KR" altLang="en-US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2" y="908050"/>
            <a:ext cx="10229405" cy="537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6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908050"/>
            <a:ext cx="11095682" cy="46333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MNIST</a:t>
            </a:r>
            <a:r>
              <a:rPr lang="ko-KR" altLang="en-US" dirty="0"/>
              <a:t>용 </a:t>
            </a:r>
            <a:r>
              <a:rPr lang="en-US" altLang="ko-KR" dirty="0"/>
              <a:t>DNN </a:t>
            </a:r>
            <a:r>
              <a:rPr lang="ko-KR" altLang="en-US" dirty="0"/>
              <a:t>모델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예측 결과 저장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963" y="6422867"/>
            <a:ext cx="11522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https://blockai.kr/GGoMa/MNIST</a:t>
            </a:r>
            <a:endParaRPr lang="ko-KR" altLang="en-US" sz="1000" b="1" dirty="0"/>
          </a:p>
        </p:txBody>
      </p:sp>
      <p:sp>
        <p:nvSpPr>
          <p:cNvPr id="6" name="직사각형 5"/>
          <p:cNvSpPr/>
          <p:nvPr/>
        </p:nvSpPr>
        <p:spPr>
          <a:xfrm>
            <a:off x="768470" y="3639684"/>
            <a:ext cx="6113914" cy="18954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7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MNIST</a:t>
            </a:r>
            <a:r>
              <a:rPr lang="ko-KR" altLang="en-US" dirty="0"/>
              <a:t>용 </a:t>
            </a:r>
            <a:r>
              <a:rPr lang="en-US" altLang="ko-KR" dirty="0"/>
              <a:t>DNN </a:t>
            </a:r>
            <a:r>
              <a:rPr lang="ko-KR" altLang="en-US" dirty="0"/>
              <a:t>모델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예측 결과 저장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963" y="6422867"/>
            <a:ext cx="11522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https://blockai.kr/GGoMa/MNIST</a:t>
            </a:r>
            <a:endParaRPr lang="ko-KR" altLang="en-US" sz="1000" b="1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ko-KR" sz="1600" dirty="0" err="1"/>
              <a:t>pred_logits</a:t>
            </a:r>
            <a:r>
              <a:rPr lang="en-US" altLang="ko-KR" sz="1600" dirty="0"/>
              <a:t> = torch.cat([output for output in predictions</a:t>
            </a:r>
            <a:r>
              <a:rPr lang="en-US" altLang="ko-KR" sz="1600" dirty="0" smtClean="0"/>
              <a:t>])</a:t>
            </a:r>
          </a:p>
          <a:p>
            <a:pPr marL="457200" lvl="1" indent="0">
              <a:buNone/>
            </a:pPr>
            <a:r>
              <a:rPr lang="en-US" altLang="ko-KR" sz="1600" dirty="0" err="1" smtClean="0"/>
              <a:t>pred_logits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= </a:t>
            </a:r>
            <a:r>
              <a:rPr lang="en-US" altLang="ko-KR" sz="1600" dirty="0" err="1"/>
              <a:t>torch.nn.functional.softmax</a:t>
            </a:r>
            <a:r>
              <a:rPr lang="en-US" altLang="ko-KR" sz="1600" dirty="0"/>
              <a:t>(</a:t>
            </a:r>
            <a:r>
              <a:rPr lang="en-US" altLang="ko-KR" sz="1600" dirty="0" err="1"/>
              <a:t>pred_logits</a:t>
            </a:r>
            <a:r>
              <a:rPr lang="en-US" altLang="ko-KR" sz="1600" dirty="0"/>
              <a:t>, dim=-</a:t>
            </a:r>
            <a:r>
              <a:rPr lang="en-US" altLang="ko-KR" sz="1600" dirty="0" smtClean="0"/>
              <a:t>1)</a:t>
            </a:r>
          </a:p>
          <a:p>
            <a:pPr marL="457200" lvl="1" indent="0">
              <a:buNone/>
            </a:pPr>
            <a:r>
              <a:rPr lang="en-US" altLang="ko-KR" sz="1600" dirty="0" err="1" smtClean="0"/>
              <a:t>pred_logits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= </a:t>
            </a:r>
            <a:r>
              <a:rPr lang="en-US" altLang="ko-KR" sz="1600" dirty="0" err="1"/>
              <a:t>torch.argmax</a:t>
            </a:r>
            <a:r>
              <a:rPr lang="en-US" altLang="ko-KR" sz="1600" dirty="0"/>
              <a:t>(</a:t>
            </a:r>
            <a:r>
              <a:rPr lang="en-US" altLang="ko-KR" sz="1600" dirty="0" err="1"/>
              <a:t>pred_logits</a:t>
            </a:r>
            <a:r>
              <a:rPr lang="en-US" altLang="ko-KR" sz="1600" dirty="0"/>
              <a:t>, dim=-1).</a:t>
            </a:r>
            <a:r>
              <a:rPr lang="en-US" altLang="ko-KR" sz="1600" dirty="0" err="1"/>
              <a:t>cpu</a:t>
            </a:r>
            <a:r>
              <a:rPr lang="en-US" altLang="ko-KR" sz="1600" dirty="0"/>
              <a:t>().</a:t>
            </a:r>
            <a:r>
              <a:rPr lang="en-US" altLang="ko-KR" sz="1600" dirty="0" err="1"/>
              <a:t>tolist</a:t>
            </a:r>
            <a:r>
              <a:rPr lang="en-US" altLang="ko-KR" sz="1600" dirty="0" smtClean="0"/>
              <a:t>()</a:t>
            </a:r>
          </a:p>
          <a:p>
            <a:pPr marL="457200" lvl="1" indent="0">
              <a:buNone/>
            </a:pPr>
            <a:endParaRPr lang="en-US" altLang="ko-KR" sz="1600" dirty="0" smtClean="0"/>
          </a:p>
          <a:p>
            <a:pPr marL="457200" lvl="1" indent="0">
              <a:buNone/>
            </a:pPr>
            <a:r>
              <a:rPr lang="en-US" altLang="ko-KR" sz="1600" dirty="0" smtClean="0"/>
              <a:t>with </a:t>
            </a:r>
            <a:r>
              <a:rPr lang="en-US" altLang="ko-KR" sz="1600" dirty="0"/>
              <a:t>open('results.csv', 'w', encoding='utf-8') as </a:t>
            </a:r>
            <a:r>
              <a:rPr lang="en-US" altLang="ko-KR" sz="1600" dirty="0" smtClean="0"/>
              <a:t>f:</a:t>
            </a:r>
          </a:p>
          <a:p>
            <a:pPr marL="457200" lvl="1" indent="0">
              <a:buNone/>
            </a:pPr>
            <a:r>
              <a:rPr lang="en-US" altLang="ko-KR" sz="1600" dirty="0"/>
              <a:t>	</a:t>
            </a:r>
            <a:r>
              <a:rPr lang="en-US" altLang="ko-KR" sz="1600" dirty="0" err="1" smtClean="0"/>
              <a:t>f.write</a:t>
            </a:r>
            <a:r>
              <a:rPr lang="en-US" altLang="ko-KR" sz="1600" dirty="0"/>
              <a:t>("</a:t>
            </a:r>
            <a:r>
              <a:rPr lang="en-US" altLang="ko-KR" sz="1600" dirty="0" err="1"/>
              <a:t>file_name,preds</a:t>
            </a:r>
            <a:r>
              <a:rPr lang="en-US" altLang="ko-KR" sz="1600" dirty="0"/>
              <a:t>\n</a:t>
            </a:r>
            <a:r>
              <a:rPr lang="en-US" altLang="ko-KR" sz="1600" dirty="0" smtClean="0"/>
              <a:t>")</a:t>
            </a:r>
          </a:p>
          <a:p>
            <a:pPr marL="457200" lvl="1" indent="0">
              <a:buNone/>
            </a:pPr>
            <a:r>
              <a:rPr lang="en-US" altLang="ko-KR" sz="1600" dirty="0" smtClean="0"/>
              <a:t>	for </a:t>
            </a:r>
            <a:r>
              <a:rPr lang="en-US" altLang="ko-KR" sz="1600" dirty="0" err="1"/>
              <a:t>data_path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pred</a:t>
            </a:r>
            <a:r>
              <a:rPr lang="en-US" altLang="ko-KR" sz="1600" dirty="0"/>
              <a:t> in zip(</a:t>
            </a:r>
            <a:r>
              <a:rPr lang="en-US" altLang="ko-KR" sz="1600" dirty="0" err="1"/>
              <a:t>dataloader.predict_dataset.inputs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pred_logits</a:t>
            </a:r>
            <a:r>
              <a:rPr lang="en-US" altLang="ko-KR" sz="1600" dirty="0" smtClean="0"/>
              <a:t>):</a:t>
            </a:r>
          </a:p>
          <a:p>
            <a:pPr marL="457200" lvl="1" indent="0">
              <a:buNone/>
            </a:pPr>
            <a:r>
              <a:rPr lang="en-US" altLang="ko-KR" sz="1600" dirty="0"/>
              <a:t>	</a:t>
            </a:r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file_name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= </a:t>
            </a:r>
            <a:r>
              <a:rPr lang="en-US" altLang="ko-KR" sz="1600" dirty="0" err="1"/>
              <a:t>data_path.split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path_sep</a:t>
            </a:r>
            <a:r>
              <a:rPr lang="en-US" altLang="ko-KR" sz="1600" dirty="0"/>
              <a:t>)[-</a:t>
            </a:r>
            <a:r>
              <a:rPr lang="en-US" altLang="ko-KR" sz="1600" dirty="0" smtClean="0"/>
              <a:t>1]</a:t>
            </a:r>
          </a:p>
          <a:p>
            <a:pPr marL="457200" lvl="1" indent="0">
              <a:buNone/>
            </a:pPr>
            <a:r>
              <a:rPr lang="en-US" altLang="ko-KR" sz="1600" dirty="0"/>
              <a:t>	</a:t>
            </a:r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f.write</a:t>
            </a:r>
            <a:r>
              <a:rPr lang="en-US" altLang="ko-KR" sz="1600" dirty="0" smtClean="0"/>
              <a:t>(f</a:t>
            </a:r>
            <a:r>
              <a:rPr lang="en-US" altLang="ko-KR" sz="1600" dirty="0"/>
              <a:t>"{</a:t>
            </a:r>
            <a:r>
              <a:rPr lang="en-US" altLang="ko-KR" sz="1600" dirty="0" err="1"/>
              <a:t>file_name</a:t>
            </a:r>
            <a:r>
              <a:rPr lang="en-US" altLang="ko-KR" sz="1600" dirty="0"/>
              <a:t>},{</a:t>
            </a:r>
            <a:r>
              <a:rPr lang="en-US" altLang="ko-KR" sz="1600" dirty="0" err="1"/>
              <a:t>pred</a:t>
            </a:r>
            <a:r>
              <a:rPr lang="en-US" altLang="ko-KR" sz="1600" dirty="0"/>
              <a:t>}\n")</a:t>
            </a:r>
          </a:p>
        </p:txBody>
      </p:sp>
    </p:spTree>
    <p:extLst>
      <p:ext uri="{BB962C8B-B14F-4D97-AF65-F5344CB8AC3E}">
        <p14:creationId xmlns:p14="http://schemas.microsoft.com/office/powerpoint/2010/main" val="388867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파이토치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라이트닝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PyTorch</a:t>
            </a:r>
            <a:r>
              <a:rPr lang="en-US" altLang="ko-KR" dirty="0" smtClean="0"/>
              <a:t>-Lightning)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PyTorch</a:t>
            </a:r>
            <a:r>
              <a:rPr lang="ko-KR" altLang="en-US" dirty="0" smtClean="0"/>
              <a:t>를 쉽게 사용할 수 있게 도와주는 프레임워크</a:t>
            </a:r>
            <a:endParaRPr lang="ko-KR" altLang="en-US" dirty="0"/>
          </a:p>
        </p:txBody>
      </p:sp>
      <p:pic>
        <p:nvPicPr>
          <p:cNvPr id="1028" name="Picture 4" descr="PyTorch Multi-GPU Metrics Library and More in New PyTorch Lightning Release  - KDnugget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41" y="1353312"/>
            <a:ext cx="5887646" cy="484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73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MNIST</a:t>
            </a:r>
            <a:r>
              <a:rPr lang="ko-KR" altLang="en-US" dirty="0"/>
              <a:t>용 </a:t>
            </a:r>
            <a:r>
              <a:rPr lang="en-US" altLang="ko-KR" dirty="0"/>
              <a:t>DNN </a:t>
            </a:r>
            <a:r>
              <a:rPr lang="ko-KR" altLang="en-US" dirty="0"/>
              <a:t>모델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예측 결과 제출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963" y="6422867"/>
            <a:ext cx="11522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https://blockai.kr/GGoMa/MNIST</a:t>
            </a:r>
            <a:endParaRPr lang="ko-KR" altLang="en-US" sz="1000" b="1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hlinkClick r:id="rId2"/>
              </a:rPr>
              <a:t>http</a:t>
            </a:r>
            <a:r>
              <a:rPr lang="en-US" altLang="ko-KR" sz="2000" dirty="0">
                <a:hlinkClick r:id="rId2"/>
              </a:rPr>
              <a:t>://123.212.153.55:20051</a:t>
            </a:r>
            <a:r>
              <a:rPr lang="en-US" altLang="ko-KR" sz="2000" dirty="0" smtClean="0">
                <a:hlinkClick r:id="rId2"/>
              </a:rPr>
              <a:t>/</a:t>
            </a:r>
            <a:endParaRPr lang="en-US" altLang="ko-KR" sz="2000" dirty="0" smtClean="0"/>
          </a:p>
          <a:p>
            <a:r>
              <a:rPr lang="ko-KR" altLang="en-US" sz="2000" dirty="0" smtClean="0"/>
              <a:t>회원가입 후 저장된 </a:t>
            </a:r>
            <a:r>
              <a:rPr lang="en-US" altLang="ko-KR" sz="2000" dirty="0" smtClean="0"/>
              <a:t>results.csv </a:t>
            </a:r>
            <a:r>
              <a:rPr lang="ko-KR" altLang="en-US" sz="2000" dirty="0" smtClean="0"/>
              <a:t>파일 제출하기</a:t>
            </a:r>
            <a:endParaRPr lang="en-US" altLang="ko-KR" sz="2000" dirty="0" smtClean="0"/>
          </a:p>
          <a:p>
            <a:r>
              <a:rPr lang="ko-KR" altLang="en-US" sz="2000" dirty="0" smtClean="0"/>
              <a:t>비밀번호 평소에 사용하지 않는 간단한 것으로 사용하세요</a:t>
            </a:r>
            <a:r>
              <a:rPr lang="en-US" altLang="ko-KR" sz="2000" dirty="0" smtClean="0"/>
              <a:t>!</a:t>
            </a:r>
          </a:p>
          <a:p>
            <a:r>
              <a:rPr lang="ko-KR" altLang="en-US" sz="2000" dirty="0" err="1" smtClean="0"/>
              <a:t>중복제출</a:t>
            </a:r>
            <a:r>
              <a:rPr lang="ko-KR" altLang="en-US" sz="2000" dirty="0" smtClean="0"/>
              <a:t> 안되게 주의해주세요</a:t>
            </a:r>
            <a:r>
              <a:rPr lang="en-US" altLang="ko-KR" sz="2000" dirty="0" smtClean="0"/>
              <a:t>!</a:t>
            </a:r>
          </a:p>
          <a:p>
            <a:endParaRPr lang="en-US" altLang="ko-KR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86" y="2541961"/>
            <a:ext cx="5919533" cy="369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4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963" y="908049"/>
            <a:ext cx="11522076" cy="5400675"/>
          </a:xfrm>
        </p:spPr>
        <p:txBody>
          <a:bodyPr>
            <a:noAutofit/>
          </a:bodyPr>
          <a:lstStyle/>
          <a:p>
            <a:pPr algn="ctr"/>
            <a:r>
              <a:rPr lang="ko-KR" altLang="en-US" sz="4800" smtClean="0"/>
              <a:t>감사합니다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05937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코드 템플릿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class Dataset</a:t>
            </a:r>
          </a:p>
          <a:p>
            <a:pPr lvl="1"/>
            <a:r>
              <a:rPr lang="ko-KR" altLang="en-US" dirty="0" smtClean="0"/>
              <a:t>데이터를 하나씩 꺼내서 </a:t>
            </a:r>
            <a:r>
              <a:rPr lang="ko-KR" altLang="en-US" dirty="0" err="1" smtClean="0"/>
              <a:t>모델한테</a:t>
            </a:r>
            <a:r>
              <a:rPr lang="ko-KR" altLang="en-US" dirty="0" smtClean="0"/>
              <a:t> 전달해주는 역할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class </a:t>
            </a:r>
            <a:r>
              <a:rPr lang="en-US" altLang="ko-KR" dirty="0" err="1" smtClean="0"/>
              <a:t>Dataloader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데이터를 </a:t>
            </a:r>
            <a:r>
              <a:rPr lang="ko-KR" altLang="en-US" dirty="0" err="1" smtClean="0"/>
              <a:t>전처리한</a:t>
            </a:r>
            <a:r>
              <a:rPr lang="ko-KR" altLang="en-US" dirty="0" smtClean="0"/>
              <a:t> 다음 </a:t>
            </a:r>
            <a:r>
              <a:rPr lang="en-US" altLang="ko-KR" dirty="0" smtClean="0"/>
              <a:t>Dataset</a:t>
            </a:r>
            <a:r>
              <a:rPr lang="ko-KR" altLang="en-US" dirty="0" smtClean="0"/>
              <a:t>에 담는 역할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class Model</a:t>
            </a:r>
          </a:p>
          <a:p>
            <a:pPr lvl="1"/>
            <a:r>
              <a:rPr lang="ko-KR" altLang="en-US" dirty="0" err="1" smtClean="0"/>
              <a:t>딥러닝</a:t>
            </a:r>
            <a:r>
              <a:rPr lang="ko-KR" altLang="en-US" dirty="0" smtClean="0"/>
              <a:t> 모델을 구성하고 학습하는 역할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__main__</a:t>
            </a:r>
          </a:p>
          <a:p>
            <a:pPr lvl="1"/>
            <a:r>
              <a:rPr lang="ko-KR" altLang="en-US" dirty="0" err="1" smtClean="0"/>
              <a:t>하이퍼파라미터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로깅</a:t>
            </a:r>
            <a:r>
              <a:rPr lang="en-US" altLang="ko-KR" dirty="0"/>
              <a:t> </a:t>
            </a:r>
            <a:r>
              <a:rPr lang="ko-KR" altLang="en-US" dirty="0" smtClean="0"/>
              <a:t>등 학습 관련 설정을 하고 결과를 저장함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191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코드 템플릿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34963" y="908049"/>
            <a:ext cx="11522076" cy="540067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__main__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0" y="1737361"/>
            <a:ext cx="5620670" cy="40468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Trainer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5330" y="1737361"/>
            <a:ext cx="5480304" cy="21758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</a:rPr>
              <a:t>Dataloader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5330" y="4092574"/>
            <a:ext cx="5480304" cy="16916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Model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0727" y="3011423"/>
            <a:ext cx="1707038" cy="834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Train Dataset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67562" y="3011423"/>
            <a:ext cx="1707038" cy="834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Val Dataset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164398" y="3011423"/>
            <a:ext cx="1707038" cy="834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Test Dataset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437120" y="3429000"/>
            <a:ext cx="4139184" cy="2203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Model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248479" y="3428999"/>
            <a:ext cx="1036162" cy="2203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Dataset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" name="꺾인 연결선 21"/>
          <p:cNvCxnSpPr>
            <a:stCxn id="7" idx="3"/>
            <a:endCxn id="20" idx="0"/>
          </p:cNvCxnSpPr>
          <p:nvPr/>
        </p:nvCxnSpPr>
        <p:spPr>
          <a:xfrm>
            <a:off x="5955634" y="2825275"/>
            <a:ext cx="810926" cy="6037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8" idx="2"/>
            <a:endCxn id="19" idx="2"/>
          </p:cNvCxnSpPr>
          <p:nvPr/>
        </p:nvCxnSpPr>
        <p:spPr>
          <a:xfrm rot="5400000" flipH="1" flipV="1">
            <a:off x="6285342" y="2562844"/>
            <a:ext cx="151509" cy="6291230"/>
          </a:xfrm>
          <a:prstGeom prst="bentConnector3">
            <a:avLst>
              <a:gd name="adj1" fmla="val -15088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8985504" y="3979718"/>
            <a:ext cx="1042416" cy="10911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model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690817" y="4273405"/>
            <a:ext cx="761130" cy="50381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Data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/>
          <p:cNvCxnSpPr>
            <a:stCxn id="33" idx="3"/>
            <a:endCxn id="31" idx="1"/>
          </p:cNvCxnSpPr>
          <p:nvPr/>
        </p:nvCxnSpPr>
        <p:spPr>
          <a:xfrm>
            <a:off x="8451947" y="4525310"/>
            <a:ext cx="53355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1" idx="3"/>
            <a:endCxn id="41" idx="1"/>
          </p:cNvCxnSpPr>
          <p:nvPr/>
        </p:nvCxnSpPr>
        <p:spPr>
          <a:xfrm>
            <a:off x="10027920" y="4525310"/>
            <a:ext cx="53355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10561477" y="4273405"/>
            <a:ext cx="761130" cy="5038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Loss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4" name="꺾인 연결선 43"/>
          <p:cNvCxnSpPr>
            <a:stCxn id="41" idx="2"/>
            <a:endCxn id="31" idx="2"/>
          </p:cNvCxnSpPr>
          <p:nvPr/>
        </p:nvCxnSpPr>
        <p:spPr>
          <a:xfrm rot="5400000">
            <a:off x="10077534" y="4206393"/>
            <a:ext cx="293687" cy="1435330"/>
          </a:xfrm>
          <a:prstGeom prst="bentConnector3">
            <a:avLst>
              <a:gd name="adj1" fmla="val 17783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071382" y="507870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반복학습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91811" y="4682619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모델생성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2181458" y="5040344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학습</a:t>
            </a:r>
            <a:endParaRPr lang="ko-KR" altLang="en-US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3281388" y="467797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검증</a:t>
            </a:r>
            <a:endParaRPr lang="ko-KR" alt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3824904" y="5096547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평가</a:t>
            </a:r>
            <a:endParaRPr lang="ko-KR" alt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4699799" y="467797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저장</a:t>
            </a:r>
            <a:endParaRPr lang="ko-KR" alt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675588" y="2047520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데이터 전처리</a:t>
            </a:r>
            <a:endParaRPr lang="ko-KR" alt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1999130" y="2525499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데이터 다운로드</a:t>
            </a:r>
            <a:endParaRPr lang="ko-KR" alt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3711458" y="2153341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데이터셋</a:t>
            </a:r>
            <a:r>
              <a:rPr lang="ko-KR" altLang="en-US" b="1" dirty="0" smtClean="0"/>
              <a:t> 만들기</a:t>
            </a:r>
            <a:endParaRPr lang="ko-KR" altLang="en-US" b="1" dirty="0"/>
          </a:p>
        </p:txBody>
      </p:sp>
      <p:cxnSp>
        <p:nvCxnSpPr>
          <p:cNvPr id="58" name="직선 화살표 연결선 57"/>
          <p:cNvCxnSpPr>
            <a:stCxn id="20" idx="3"/>
            <a:endCxn id="33" idx="1"/>
          </p:cNvCxnSpPr>
          <p:nvPr/>
        </p:nvCxnSpPr>
        <p:spPr>
          <a:xfrm flipV="1">
            <a:off x="7284641" y="4525310"/>
            <a:ext cx="406176" cy="55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017135" y="2331792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학습관리</a:t>
            </a:r>
            <a:endParaRPr lang="ko-KR" altLang="en-US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7901857" y="2786872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하드웨어 관리</a:t>
            </a:r>
            <a:endParaRPr lang="ko-KR" altLang="en-US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9506712" y="2327146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로깅 및 저장 관리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6708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BlockAI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가이드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altLang="ko-KR" dirty="0" smtClean="0"/>
              <a:t>No(Low)-code AI</a:t>
            </a:r>
          </a:p>
          <a:p>
            <a:pPr marL="457200" indent="-457200">
              <a:buAutoNum type="arabicPeriod"/>
            </a:pPr>
            <a:r>
              <a:rPr lang="ko-KR" altLang="en-US" dirty="0" smtClean="0"/>
              <a:t>데이터</a:t>
            </a: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ko-KR" altLang="en-US" dirty="0" smtClean="0"/>
              <a:t>모델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853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No(Low)-code AI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코딩없이 </a:t>
            </a:r>
            <a:r>
              <a:rPr lang="en-US" altLang="ko-KR" dirty="0" smtClean="0"/>
              <a:t>AI</a:t>
            </a:r>
            <a:r>
              <a:rPr lang="ko-KR" altLang="en-US" dirty="0" smtClean="0"/>
              <a:t>를 개발하는 툴</a:t>
            </a:r>
            <a:endParaRPr lang="en-US" altLang="ko-KR" dirty="0" smtClean="0"/>
          </a:p>
          <a:p>
            <a:r>
              <a:rPr lang="ko-KR" altLang="en-US" dirty="0" err="1" smtClean="0"/>
              <a:t>실행가능한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코드를 </a:t>
            </a:r>
            <a:r>
              <a:rPr lang="ko-KR" altLang="en-US" dirty="0" err="1" smtClean="0"/>
              <a:t>생성해줌</a:t>
            </a:r>
            <a:endParaRPr lang="en-US" altLang="ko-KR" dirty="0" smtClean="0"/>
          </a:p>
          <a:p>
            <a:r>
              <a:rPr lang="ko-KR" altLang="en-US" dirty="0" smtClean="0"/>
              <a:t>상황에 따라 생성된 코드를 개량할 필요가 있음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443985" y="3145536"/>
            <a:ext cx="3304032" cy="18836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chemeClr val="tx1"/>
                </a:solidFill>
              </a:rPr>
              <a:t>BlockAI</a:t>
            </a:r>
            <a:r>
              <a:rPr lang="en-US" altLang="ko-KR" sz="2000" b="1" dirty="0">
                <a:solidFill>
                  <a:schemeClr val="tx1"/>
                </a:solidFill>
              </a:rPr>
              <a:t/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ko-KR" altLang="en-US" sz="2000" b="1" dirty="0">
                <a:solidFill>
                  <a:schemeClr val="tx1"/>
                </a:solidFill>
              </a:rPr>
              <a:t>프로젝트 정보 입력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34964" y="3145536"/>
            <a:ext cx="3304032" cy="18836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데이터 전처리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553006" y="3145536"/>
            <a:ext cx="3304032" cy="18836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코드 생성 및 튜닝</a:t>
            </a:r>
          </a:p>
        </p:txBody>
      </p:sp>
      <p:cxnSp>
        <p:nvCxnSpPr>
          <p:cNvPr id="8" name="직선 화살표 연결선 7"/>
          <p:cNvCxnSpPr>
            <a:stCxn id="6" idx="3"/>
            <a:endCxn id="4" idx="1"/>
          </p:cNvCxnSpPr>
          <p:nvPr/>
        </p:nvCxnSpPr>
        <p:spPr>
          <a:xfrm>
            <a:off x="3638996" y="4087368"/>
            <a:ext cx="8049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4" idx="3"/>
            <a:endCxn id="7" idx="1"/>
          </p:cNvCxnSpPr>
          <p:nvPr/>
        </p:nvCxnSpPr>
        <p:spPr>
          <a:xfrm>
            <a:off x="7748017" y="4087368"/>
            <a:ext cx="8049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78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데이터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908050"/>
            <a:ext cx="6859251" cy="5400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4963" y="6422867"/>
            <a:ext cx="11522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https://blockai.kr/guide/data</a:t>
            </a:r>
            <a:endParaRPr lang="ko-KR" altLang="en-US" sz="1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75949" y="2060448"/>
            <a:ext cx="46810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최대 </a:t>
            </a:r>
            <a:r>
              <a:rPr lang="ko-KR" altLang="en-US" sz="2000" dirty="0" err="1" smtClean="0"/>
              <a:t>에폭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문제집을 반복해서 푸는 횟수</a:t>
            </a: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 smtClean="0"/>
              <a:t>배치사이즈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한 번에 풀 문제의 개수</a:t>
            </a: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 smtClean="0"/>
              <a:t>셔플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데이터를 섞어주는게 학습에 좋음</a:t>
            </a: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 smtClean="0"/>
              <a:t>검증데이터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: </a:t>
            </a:r>
            <a:r>
              <a:rPr lang="ko-KR" altLang="en-US" sz="2000" dirty="0" err="1" smtClean="0"/>
              <a:t>오버피팅</a:t>
            </a:r>
            <a:r>
              <a:rPr lang="ko-KR" altLang="en-US" sz="2000" dirty="0" smtClean="0"/>
              <a:t> 관찰용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8438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3650</TotalTime>
  <Words>833</Words>
  <Application>Microsoft Office PowerPoint</Application>
  <PresentationFormat>와이드스크린</PresentationFormat>
  <Paragraphs>194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나눔스퀘어</vt:lpstr>
      <vt:lpstr>나눔스퀘어 Bold</vt:lpstr>
      <vt:lpstr>나눔스퀘어 ExtraBold</vt:lpstr>
      <vt:lpstr>맑은 고딕</vt:lpstr>
      <vt:lpstr>Arial</vt:lpstr>
      <vt:lpstr>Calibri</vt:lpstr>
      <vt:lpstr>Cambria Math</vt:lpstr>
      <vt:lpstr>Wingdings</vt:lpstr>
      <vt:lpstr>Office 테마</vt:lpstr>
      <vt:lpstr>BlockAI로 인공지능 전문가되기</vt:lpstr>
      <vt:lpstr>목차</vt:lpstr>
      <vt:lpstr>1. 파이토치 라이트닝</vt:lpstr>
      <vt:lpstr>파이토치 라이트닝(PyTorch-Lightning)</vt:lpstr>
      <vt:lpstr>코드 템플릿</vt:lpstr>
      <vt:lpstr>코드 템플릿</vt:lpstr>
      <vt:lpstr>2. BlockAI 가이드</vt:lpstr>
      <vt:lpstr>No(Low)-code AI</vt:lpstr>
      <vt:lpstr>데이터</vt:lpstr>
      <vt:lpstr>데이터</vt:lpstr>
      <vt:lpstr>데이터</vt:lpstr>
      <vt:lpstr>데이터</vt:lpstr>
      <vt:lpstr>데이터</vt:lpstr>
      <vt:lpstr>모델</vt:lpstr>
      <vt:lpstr>모델</vt:lpstr>
      <vt:lpstr>3. 딥러닝 구성요소</vt:lpstr>
      <vt:lpstr>Dropout</vt:lpstr>
      <vt:lpstr>활성화 함수(Activation functions)</vt:lpstr>
      <vt:lpstr>손실 함수(Loss functions)</vt:lpstr>
      <vt:lpstr>옵티마이저(Optimizer)</vt:lpstr>
      <vt:lpstr>옵티마이저(Optimizer)</vt:lpstr>
      <vt:lpstr>4. MNIST 실습</vt:lpstr>
      <vt:lpstr>MNIST 데이터</vt:lpstr>
      <vt:lpstr>MNIST용 DNN 모델 구현</vt:lpstr>
      <vt:lpstr>MNIST용 DNN 모델 구현</vt:lpstr>
      <vt:lpstr>MNIST용 DNN 모델 구현</vt:lpstr>
      <vt:lpstr>MNIST용 DNN 모델 구현 - __main__</vt:lpstr>
      <vt:lpstr>MNIST용 DNN 모델 구현 - Dataset</vt:lpstr>
      <vt:lpstr>MNIST용 DNN 모델 구현 - Dataloader</vt:lpstr>
      <vt:lpstr>MNIST용 DNN 모델 구현 - Model</vt:lpstr>
      <vt:lpstr>MNIST용 DNN 모델 구현 – WandB logger</vt:lpstr>
      <vt:lpstr>MNIST용 DNN 모델 구현 – WandB logger</vt:lpstr>
      <vt:lpstr>MNIST용 DNN 모델 구현 – WandB logger</vt:lpstr>
      <vt:lpstr>MNIST용 DNN 모델 구현 – WandB logger</vt:lpstr>
      <vt:lpstr>MNIST용 DNN 모델 구현 – 성능(정확도) 기록</vt:lpstr>
      <vt:lpstr>MNIST용 DNN 모델 구현 – 성능(정확도) 기록</vt:lpstr>
      <vt:lpstr>MNIST용 DNN 모델 구현 – 실행</vt:lpstr>
      <vt:lpstr>MNIST용 DNN 모델 구현 – 예측 결과 저장</vt:lpstr>
      <vt:lpstr>MNIST용 DNN 모델 구현 – 예측 결과 저장</vt:lpstr>
      <vt:lpstr>MNIST용 DNN 모델 구현 – 예측 결과 제출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TaeWook Hwang</dc:creator>
  <cp:lastModifiedBy>TaeWook Hwang</cp:lastModifiedBy>
  <cp:revision>146</cp:revision>
  <dcterms:created xsi:type="dcterms:W3CDTF">2022-12-30T19:30:03Z</dcterms:created>
  <dcterms:modified xsi:type="dcterms:W3CDTF">2023-01-11T07:01:06Z</dcterms:modified>
</cp:coreProperties>
</file>